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68" r:id="rId4"/>
    <p:sldId id="269" r:id="rId5"/>
    <p:sldId id="270" r:id="rId6"/>
    <p:sldId id="266" r:id="rId7"/>
    <p:sldId id="267" r:id="rId8"/>
    <p:sldId id="258" r:id="rId9"/>
    <p:sldId id="265"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5BB7E-BA86-4F48-8EB2-7A34433B2233}" type="datetimeFigureOut">
              <a:rPr lang="en-US" smtClean="0"/>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5156A-6751-4557-A390-F132AD0BB257}" type="slidenum">
              <a:rPr lang="en-US" smtClean="0"/>
              <a:t>‹#›</a:t>
            </a:fld>
            <a:endParaRPr lang="en-US"/>
          </a:p>
        </p:txBody>
      </p:sp>
    </p:spTree>
    <p:extLst>
      <p:ext uri="{BB962C8B-B14F-4D97-AF65-F5344CB8AC3E}">
        <p14:creationId xmlns:p14="http://schemas.microsoft.com/office/powerpoint/2010/main" val="350259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BDB69-D521-4C38-913A-95E1C3C9E646}" type="slidenum">
              <a:rPr lang="en-US" smtClean="0"/>
              <a:t>2</a:t>
            </a:fld>
            <a:endParaRPr lang="en-US"/>
          </a:p>
        </p:txBody>
      </p:sp>
    </p:spTree>
    <p:extLst>
      <p:ext uri="{BB962C8B-B14F-4D97-AF65-F5344CB8AC3E}">
        <p14:creationId xmlns:p14="http://schemas.microsoft.com/office/powerpoint/2010/main" val="128331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EDEFB5-E923-484F-8783-CC15BC71C07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614D-A4DE-49B0-8B4A-1F7E5AE893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EFB5-E923-484F-8783-CC15BC71C07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614D-A4DE-49B0-8B4A-1F7E5AE893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EFB5-E923-484F-8783-CC15BC71C07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614D-A4DE-49B0-8B4A-1F7E5AE893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EFB5-E923-484F-8783-CC15BC71C07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614D-A4DE-49B0-8B4A-1F7E5AE893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DEFB5-E923-484F-8783-CC15BC71C079}"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614D-A4DE-49B0-8B4A-1F7E5AE893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EDEFB5-E923-484F-8783-CC15BC71C079}"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A614D-A4DE-49B0-8B4A-1F7E5AE893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EDEFB5-E923-484F-8783-CC15BC71C079}"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A614D-A4DE-49B0-8B4A-1F7E5AE893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EDEFB5-E923-484F-8783-CC15BC71C079}"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A614D-A4DE-49B0-8B4A-1F7E5AE893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EFB5-E923-484F-8783-CC15BC71C079}"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A614D-A4DE-49B0-8B4A-1F7E5AE893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EFB5-E923-484F-8783-CC15BC71C079}"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A614D-A4DE-49B0-8B4A-1F7E5AE893B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CEDEFB5-E923-484F-8783-CC15BC71C079}" type="datetimeFigureOut">
              <a:rPr lang="en-US" smtClean="0"/>
              <a:t>4/11/2017</a:t>
            </a:fld>
            <a:endParaRPr lang="en-US"/>
          </a:p>
        </p:txBody>
      </p:sp>
      <p:sp>
        <p:nvSpPr>
          <p:cNvPr id="9" name="Slide Number Placeholder 8"/>
          <p:cNvSpPr>
            <a:spLocks noGrp="1"/>
          </p:cNvSpPr>
          <p:nvPr>
            <p:ph type="sldNum" sz="quarter" idx="11"/>
          </p:nvPr>
        </p:nvSpPr>
        <p:spPr/>
        <p:txBody>
          <a:bodyPr/>
          <a:lstStyle/>
          <a:p>
            <a:fld id="{2DCA614D-A4DE-49B0-8B4A-1F7E5AE893B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DCA614D-A4DE-49B0-8B4A-1F7E5AE893B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CEDEFB5-E923-484F-8783-CC15BC71C079}" type="datetimeFigureOut">
              <a:rPr lang="en-US" smtClean="0"/>
              <a:t>4/11/2017</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Literary Analysis Format and Examples</a:t>
            </a:r>
            <a:endParaRPr lang="en-US" dirty="0"/>
          </a:p>
        </p:txBody>
      </p:sp>
    </p:spTree>
    <p:extLst>
      <p:ext uri="{BB962C8B-B14F-4D97-AF65-F5344CB8AC3E}">
        <p14:creationId xmlns:p14="http://schemas.microsoft.com/office/powerpoint/2010/main" val="492354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5897563"/>
          </a:xfrm>
        </p:spPr>
        <p:txBody>
          <a:bodyPr>
            <a:normAutofit/>
          </a:bodyPr>
          <a:lstStyle/>
          <a:p>
            <a:pPr marL="114300" indent="0">
              <a:buNone/>
            </a:pPr>
            <a:r>
              <a:rPr lang="en-US" dirty="0" smtClean="0"/>
              <a:t>Literary Analysis Basic Outline</a:t>
            </a:r>
          </a:p>
          <a:p>
            <a:endParaRPr lang="en-US" dirty="0" smtClean="0"/>
          </a:p>
          <a:p>
            <a:pPr marL="0" indent="0">
              <a:spcBef>
                <a:spcPts val="0"/>
              </a:spcBef>
              <a:buNone/>
            </a:pPr>
            <a:r>
              <a:rPr lang="en-US" sz="1800" dirty="0" smtClean="0"/>
              <a:t>Introduction	</a:t>
            </a:r>
            <a:endParaRPr lang="en-US" sz="1800" dirty="0"/>
          </a:p>
          <a:p>
            <a:pPr marL="0" indent="0">
              <a:spcBef>
                <a:spcPts val="0"/>
              </a:spcBef>
              <a:spcAft>
                <a:spcPts val="0"/>
              </a:spcAft>
              <a:buNone/>
            </a:pPr>
            <a:r>
              <a:rPr lang="en-US" sz="1800" b="0" dirty="0" smtClean="0"/>
              <a:t>	A. Hook</a:t>
            </a:r>
          </a:p>
          <a:p>
            <a:pPr marL="0" indent="0">
              <a:spcBef>
                <a:spcPts val="0"/>
              </a:spcBef>
              <a:spcAft>
                <a:spcPts val="0"/>
              </a:spcAft>
              <a:buNone/>
            </a:pPr>
            <a:r>
              <a:rPr lang="en-US" sz="1800" b="0" dirty="0"/>
              <a:t>	</a:t>
            </a:r>
            <a:r>
              <a:rPr lang="en-US" sz="1800" b="0" dirty="0" smtClean="0"/>
              <a:t>B. Background</a:t>
            </a:r>
          </a:p>
          <a:p>
            <a:pPr marL="0" indent="0">
              <a:spcBef>
                <a:spcPts val="0"/>
              </a:spcBef>
              <a:spcAft>
                <a:spcPts val="0"/>
              </a:spcAft>
              <a:buNone/>
            </a:pPr>
            <a:r>
              <a:rPr lang="en-US" sz="1800" b="0" dirty="0"/>
              <a:t>	</a:t>
            </a:r>
            <a:r>
              <a:rPr lang="en-US" sz="1800" b="0" dirty="0" smtClean="0"/>
              <a:t>C. Thesis. </a:t>
            </a:r>
          </a:p>
          <a:p>
            <a:pPr marL="0" indent="0">
              <a:spcBef>
                <a:spcPts val="0"/>
              </a:spcBef>
              <a:spcAft>
                <a:spcPts val="0"/>
              </a:spcAft>
              <a:buNone/>
            </a:pPr>
            <a:endParaRPr lang="en-US" sz="1800" b="0" dirty="0"/>
          </a:p>
          <a:p>
            <a:pPr marL="0" indent="0">
              <a:spcBef>
                <a:spcPts val="0"/>
              </a:spcBef>
              <a:buNone/>
            </a:pPr>
            <a:r>
              <a:rPr lang="en-US" sz="1800" dirty="0" smtClean="0"/>
              <a:t>Body Paragraph: How Characterization conveys theme</a:t>
            </a:r>
            <a:endParaRPr lang="en-US" sz="1800" dirty="0"/>
          </a:p>
          <a:p>
            <a:pPr marL="0" indent="0">
              <a:spcBef>
                <a:spcPts val="0"/>
              </a:spcBef>
              <a:spcAft>
                <a:spcPts val="0"/>
              </a:spcAft>
              <a:buNone/>
            </a:pPr>
            <a:r>
              <a:rPr lang="en-US" sz="1800" b="0" dirty="0" smtClean="0"/>
              <a:t>	A. Quote</a:t>
            </a:r>
            <a:r>
              <a:rPr lang="en-US" sz="1800" b="0" dirty="0"/>
              <a:t>(Citation</a:t>
            </a:r>
            <a:r>
              <a:rPr lang="en-US" sz="1800" b="0" dirty="0" smtClean="0"/>
              <a:t>)</a:t>
            </a:r>
          </a:p>
          <a:p>
            <a:pPr marL="0" indent="0">
              <a:spcBef>
                <a:spcPts val="0"/>
              </a:spcBef>
              <a:spcAft>
                <a:spcPts val="0"/>
              </a:spcAft>
              <a:buNone/>
            </a:pPr>
            <a:r>
              <a:rPr lang="en-US" sz="1800" b="0" dirty="0"/>
              <a:t>	</a:t>
            </a:r>
            <a:r>
              <a:rPr lang="en-US" sz="1800" b="0" dirty="0" smtClean="0"/>
              <a:t>	Analysis of quote</a:t>
            </a:r>
          </a:p>
          <a:p>
            <a:pPr marL="0" indent="0">
              <a:spcBef>
                <a:spcPts val="0"/>
              </a:spcBef>
              <a:spcAft>
                <a:spcPts val="0"/>
              </a:spcAft>
              <a:buNone/>
            </a:pPr>
            <a:r>
              <a:rPr lang="en-US" sz="1800" b="0" dirty="0"/>
              <a:t>	</a:t>
            </a:r>
            <a:r>
              <a:rPr lang="en-US" sz="1800" b="0" dirty="0" smtClean="0"/>
              <a:t>B. Paraphrase (Citation)</a:t>
            </a:r>
          </a:p>
          <a:p>
            <a:pPr marL="0" indent="0">
              <a:spcBef>
                <a:spcPts val="0"/>
              </a:spcBef>
              <a:spcAft>
                <a:spcPts val="0"/>
              </a:spcAft>
              <a:buNone/>
            </a:pPr>
            <a:r>
              <a:rPr lang="en-US" sz="1800" b="0" dirty="0" smtClean="0"/>
              <a:t>		Analysis of paraphrase</a:t>
            </a:r>
          </a:p>
          <a:p>
            <a:pPr marL="0" indent="0">
              <a:spcBef>
                <a:spcPts val="0"/>
              </a:spcBef>
              <a:spcAft>
                <a:spcPts val="0"/>
              </a:spcAft>
              <a:buNone/>
            </a:pPr>
            <a:endParaRPr lang="en-US" sz="1800" b="0" dirty="0"/>
          </a:p>
          <a:p>
            <a:pPr marL="0" indent="0">
              <a:spcBef>
                <a:spcPts val="0"/>
              </a:spcBef>
              <a:spcAft>
                <a:spcPts val="0"/>
              </a:spcAft>
              <a:buNone/>
            </a:pPr>
            <a:r>
              <a:rPr lang="en-US" sz="1800" dirty="0" smtClean="0"/>
              <a:t>III. Body </a:t>
            </a:r>
            <a:r>
              <a:rPr lang="en-US" sz="1800" dirty="0"/>
              <a:t>Paragraph: How </a:t>
            </a:r>
            <a:r>
              <a:rPr lang="en-US" sz="1800" dirty="0" smtClean="0"/>
              <a:t>Symbol </a:t>
            </a:r>
            <a:r>
              <a:rPr lang="en-US" sz="1800" dirty="0"/>
              <a:t>conveys theme</a:t>
            </a:r>
          </a:p>
          <a:p>
            <a:pPr marL="0" indent="0">
              <a:spcBef>
                <a:spcPts val="0"/>
              </a:spcBef>
              <a:spcAft>
                <a:spcPts val="0"/>
              </a:spcAft>
              <a:buNone/>
            </a:pPr>
            <a:r>
              <a:rPr lang="en-US" sz="1800" b="0" dirty="0"/>
              <a:t>	A. Quote(Citation)</a:t>
            </a:r>
          </a:p>
          <a:p>
            <a:pPr marL="0" indent="0">
              <a:spcBef>
                <a:spcPts val="0"/>
              </a:spcBef>
              <a:spcAft>
                <a:spcPts val="0"/>
              </a:spcAft>
              <a:buNone/>
            </a:pPr>
            <a:r>
              <a:rPr lang="en-US" sz="1800" b="0" dirty="0"/>
              <a:t>		Analysis of quote</a:t>
            </a:r>
          </a:p>
          <a:p>
            <a:pPr marL="0" indent="0">
              <a:spcBef>
                <a:spcPts val="0"/>
              </a:spcBef>
              <a:spcAft>
                <a:spcPts val="0"/>
              </a:spcAft>
              <a:buNone/>
            </a:pPr>
            <a:r>
              <a:rPr lang="en-US" sz="1800" b="0" dirty="0"/>
              <a:t>	B. </a:t>
            </a:r>
            <a:r>
              <a:rPr lang="en-US" sz="1800" b="0" dirty="0" smtClean="0"/>
              <a:t>Summary </a:t>
            </a:r>
            <a:r>
              <a:rPr lang="en-US" sz="1800" b="0" dirty="0"/>
              <a:t>(Citation)</a:t>
            </a:r>
          </a:p>
          <a:p>
            <a:pPr marL="0" indent="0">
              <a:spcBef>
                <a:spcPts val="0"/>
              </a:spcBef>
              <a:spcAft>
                <a:spcPts val="0"/>
              </a:spcAft>
              <a:buNone/>
            </a:pPr>
            <a:r>
              <a:rPr lang="en-US" sz="1800" b="0" dirty="0"/>
              <a:t>		Analysis of </a:t>
            </a:r>
            <a:r>
              <a:rPr lang="en-US" sz="1800" b="0" dirty="0" smtClean="0"/>
              <a:t>summary</a:t>
            </a:r>
          </a:p>
          <a:p>
            <a:pPr marL="0" indent="0">
              <a:spcBef>
                <a:spcPts val="0"/>
              </a:spcBef>
              <a:spcAft>
                <a:spcPts val="0"/>
              </a:spcAft>
              <a:buNone/>
            </a:pPr>
            <a:endParaRPr lang="en-US" sz="1800" b="0" dirty="0"/>
          </a:p>
          <a:p>
            <a:pPr marL="0" indent="0">
              <a:spcBef>
                <a:spcPts val="0"/>
              </a:spcBef>
              <a:spcAft>
                <a:spcPts val="0"/>
              </a:spcAft>
              <a:buNone/>
            </a:pPr>
            <a:r>
              <a:rPr lang="en-US" sz="1800" dirty="0" smtClean="0"/>
              <a:t>IV. Conclusion</a:t>
            </a:r>
            <a:endParaRPr lang="en-US" sz="1800" dirty="0"/>
          </a:p>
          <a:p>
            <a:pPr>
              <a:spcBef>
                <a:spcPts val="0"/>
              </a:spcBef>
              <a:spcAft>
                <a:spcPts val="0"/>
              </a:spcAft>
            </a:pPr>
            <a:endParaRPr lang="en-US" sz="1800" dirty="0" smtClean="0"/>
          </a:p>
        </p:txBody>
      </p:sp>
    </p:spTree>
    <p:extLst>
      <p:ext uri="{BB962C8B-B14F-4D97-AF65-F5344CB8AC3E}">
        <p14:creationId xmlns:p14="http://schemas.microsoft.com/office/powerpoint/2010/main" val="786993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73" t="9875" r="11603" b="38895"/>
          <a:stretch/>
        </p:blipFill>
        <p:spPr bwMode="auto">
          <a:xfrm>
            <a:off x="671945" y="2094853"/>
            <a:ext cx="7620000" cy="37476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5691" y="533400"/>
            <a:ext cx="7952509" cy="523220"/>
          </a:xfrm>
          <a:prstGeom prst="rect">
            <a:avLst/>
          </a:prstGeom>
          <a:noFill/>
        </p:spPr>
        <p:txBody>
          <a:bodyPr wrap="square" rtlCol="0">
            <a:spAutoFit/>
          </a:bodyPr>
          <a:lstStyle/>
          <a:p>
            <a:pPr algn="ctr"/>
            <a:r>
              <a:rPr lang="en-US" sz="2800" b="1" dirty="0" smtClean="0"/>
              <a:t>Header, Heading, and Title in MLA Format</a:t>
            </a:r>
            <a:endParaRPr lang="en-US" sz="2800" b="1" dirty="0"/>
          </a:p>
        </p:txBody>
      </p:sp>
      <p:sp>
        <p:nvSpPr>
          <p:cNvPr id="5" name="TextBox 4"/>
          <p:cNvSpPr txBox="1"/>
          <p:nvPr/>
        </p:nvSpPr>
        <p:spPr>
          <a:xfrm>
            <a:off x="2920516" y="2286000"/>
            <a:ext cx="1371600" cy="1223412"/>
          </a:xfrm>
          <a:prstGeom prst="rect">
            <a:avLst/>
          </a:prstGeom>
          <a:noFill/>
          <a:ln>
            <a:solidFill>
              <a:srgbClr val="00B0F0"/>
            </a:solidFill>
          </a:ln>
        </p:spPr>
        <p:txBody>
          <a:bodyPr wrap="square" rtlCol="0">
            <a:spAutoFit/>
          </a:bodyPr>
          <a:lstStyle/>
          <a:p>
            <a:r>
              <a:rPr lang="en-US" sz="1050" dirty="0" smtClean="0"/>
              <a:t>Your name</a:t>
            </a:r>
          </a:p>
          <a:p>
            <a:endParaRPr lang="en-US" sz="1050" dirty="0" smtClean="0"/>
          </a:p>
          <a:p>
            <a:r>
              <a:rPr lang="en-US" sz="1050" dirty="0" smtClean="0"/>
              <a:t>Teacher’s Name</a:t>
            </a:r>
          </a:p>
          <a:p>
            <a:endParaRPr lang="en-US" sz="1050" dirty="0" smtClean="0"/>
          </a:p>
          <a:p>
            <a:r>
              <a:rPr lang="en-US" sz="1050" dirty="0" smtClean="0"/>
              <a:t>Course title</a:t>
            </a:r>
          </a:p>
          <a:p>
            <a:endParaRPr lang="en-US" sz="1050" dirty="0" smtClean="0"/>
          </a:p>
          <a:p>
            <a:r>
              <a:rPr lang="en-US" sz="1050" dirty="0" smtClean="0"/>
              <a:t>Formatted Date </a:t>
            </a:r>
          </a:p>
        </p:txBody>
      </p:sp>
      <p:sp>
        <p:nvSpPr>
          <p:cNvPr id="6" name="Right Arrow 5"/>
          <p:cNvSpPr/>
          <p:nvPr/>
        </p:nvSpPr>
        <p:spPr>
          <a:xfrm rot="9188979">
            <a:off x="2935173" y="3803978"/>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3276600"/>
            <a:ext cx="1219200" cy="1546577"/>
          </a:xfrm>
          <a:prstGeom prst="rect">
            <a:avLst/>
          </a:prstGeom>
          <a:noFill/>
          <a:ln>
            <a:solidFill>
              <a:srgbClr val="00B0F0"/>
            </a:solidFill>
          </a:ln>
        </p:spPr>
        <p:txBody>
          <a:bodyPr wrap="square" rtlCol="0">
            <a:spAutoFit/>
          </a:bodyPr>
          <a:lstStyle/>
          <a:p>
            <a:r>
              <a:rPr lang="en-US" sz="1050" dirty="0" smtClean="0"/>
              <a:t>Heading</a:t>
            </a:r>
          </a:p>
          <a:p>
            <a:endParaRPr lang="en-US" sz="1050" dirty="0"/>
          </a:p>
          <a:p>
            <a:endParaRPr lang="en-US" sz="1050" dirty="0" smtClean="0"/>
          </a:p>
          <a:p>
            <a:endParaRPr lang="en-US" sz="1050" dirty="0"/>
          </a:p>
          <a:p>
            <a:endParaRPr lang="en-US" sz="1050" dirty="0" smtClean="0"/>
          </a:p>
          <a:p>
            <a:endParaRPr lang="en-US" sz="1050" dirty="0"/>
          </a:p>
          <a:p>
            <a:endParaRPr lang="en-US" sz="1050" dirty="0" smtClean="0"/>
          </a:p>
          <a:p>
            <a:endParaRPr lang="en-US" sz="1050" dirty="0"/>
          </a:p>
          <a:p>
            <a:r>
              <a:rPr lang="en-US" sz="1050" dirty="0" smtClean="0"/>
              <a:t>Title</a:t>
            </a:r>
            <a:endParaRPr lang="en-US" sz="1050" dirty="0"/>
          </a:p>
        </p:txBody>
      </p:sp>
      <p:sp>
        <p:nvSpPr>
          <p:cNvPr id="9" name="Right Arrow 8"/>
          <p:cNvSpPr/>
          <p:nvPr/>
        </p:nvSpPr>
        <p:spPr>
          <a:xfrm rot="9188979">
            <a:off x="5776543" y="4501059"/>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606240">
            <a:off x="7353300" y="300252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1371600"/>
            <a:ext cx="7772400" cy="369332"/>
          </a:xfrm>
          <a:prstGeom prst="rect">
            <a:avLst/>
          </a:prstGeom>
          <a:noFill/>
          <a:ln>
            <a:solidFill>
              <a:srgbClr val="00B0F0"/>
            </a:solidFill>
          </a:ln>
        </p:spPr>
        <p:txBody>
          <a:bodyPr wrap="square" rtlCol="0">
            <a:spAutoFit/>
          </a:bodyPr>
          <a:lstStyle/>
          <a:p>
            <a:r>
              <a:rPr lang="en-US" u="sng" dirty="0" smtClean="0">
                <a:solidFill>
                  <a:schemeClr val="accent5"/>
                </a:solidFill>
              </a:rPr>
              <a:t>Everything</a:t>
            </a:r>
            <a:r>
              <a:rPr lang="en-US" dirty="0" smtClean="0"/>
              <a:t> should be in Times New Roman, 12 point font and double spaced.  </a:t>
            </a:r>
            <a:endParaRPr lang="en-US" dirty="0"/>
          </a:p>
        </p:txBody>
      </p:sp>
    </p:spTree>
    <p:extLst>
      <p:ext uri="{BB962C8B-B14F-4D97-AF65-F5344CB8AC3E}">
        <p14:creationId xmlns:p14="http://schemas.microsoft.com/office/powerpoint/2010/main" val="3581696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Introduction with Hook, Background, and Thesis</a:t>
            </a:r>
            <a:endParaRPr lang="en-US" dirty="0"/>
          </a:p>
        </p:txBody>
      </p:sp>
      <p:sp>
        <p:nvSpPr>
          <p:cNvPr id="3" name="Content Placeholder 2"/>
          <p:cNvSpPr>
            <a:spLocks noGrp="1"/>
          </p:cNvSpPr>
          <p:nvPr>
            <p:ph idx="1"/>
          </p:nvPr>
        </p:nvSpPr>
        <p:spPr/>
        <p:txBody>
          <a:bodyPr/>
          <a:lstStyle/>
          <a:p>
            <a:pPr marL="114300" indent="0">
              <a:buNone/>
            </a:pPr>
            <a:r>
              <a:rPr lang="en-US" dirty="0" smtClean="0">
                <a:solidFill>
                  <a:schemeClr val="accent4"/>
                </a:solidFill>
              </a:rPr>
              <a:t>	“</a:t>
            </a:r>
            <a:r>
              <a:rPr lang="en-US" dirty="0" err="1">
                <a:solidFill>
                  <a:schemeClr val="accent4"/>
                </a:solidFill>
              </a:rPr>
              <a:t>Yatzee</a:t>
            </a:r>
            <a:r>
              <a:rPr lang="en-US" dirty="0">
                <a:solidFill>
                  <a:schemeClr val="accent4"/>
                </a:solidFill>
              </a:rPr>
              <a:t>!” “Checkmate!” “Hey, you sunk my battleship!”  It takes very few words to communicate the thrilling victories and agonizing defeats in these classic board games.  </a:t>
            </a:r>
            <a:r>
              <a:rPr lang="en-US" dirty="0">
                <a:solidFill>
                  <a:schemeClr val="accent2"/>
                </a:solidFill>
              </a:rPr>
              <a:t>Who doesn’t have great memories of playing classic board games?  Many of us grew up playing </a:t>
            </a:r>
            <a:r>
              <a:rPr lang="en-US" i="1" dirty="0">
                <a:solidFill>
                  <a:schemeClr val="accent2"/>
                </a:solidFill>
              </a:rPr>
              <a:t>Life, Monopoly</a:t>
            </a:r>
            <a:r>
              <a:rPr lang="en-US" dirty="0">
                <a:solidFill>
                  <a:schemeClr val="accent2"/>
                </a:solidFill>
              </a:rPr>
              <a:t>, </a:t>
            </a:r>
            <a:r>
              <a:rPr lang="en-US" i="1" dirty="0">
                <a:solidFill>
                  <a:schemeClr val="accent2"/>
                </a:solidFill>
              </a:rPr>
              <a:t>Risk, </a:t>
            </a:r>
            <a:r>
              <a:rPr lang="en-US" dirty="0">
                <a:solidFill>
                  <a:schemeClr val="accent2"/>
                </a:solidFill>
              </a:rPr>
              <a:t>and </a:t>
            </a:r>
            <a:r>
              <a:rPr lang="en-US" i="1" dirty="0">
                <a:solidFill>
                  <a:schemeClr val="accent2"/>
                </a:solidFill>
              </a:rPr>
              <a:t>Checkers</a:t>
            </a:r>
            <a:r>
              <a:rPr lang="en-US" dirty="0">
                <a:solidFill>
                  <a:schemeClr val="accent2"/>
                </a:solidFill>
              </a:rPr>
              <a:t>.  Today, many people are discovering the joys of newer games like </a:t>
            </a:r>
            <a:r>
              <a:rPr lang="en-US" i="1" dirty="0">
                <a:solidFill>
                  <a:schemeClr val="accent2"/>
                </a:solidFill>
              </a:rPr>
              <a:t>Ticket to Ride</a:t>
            </a:r>
            <a:r>
              <a:rPr lang="en-US" dirty="0">
                <a:solidFill>
                  <a:schemeClr val="accent2"/>
                </a:solidFill>
              </a:rPr>
              <a:t>, </a:t>
            </a:r>
            <a:r>
              <a:rPr lang="en-US" i="1" dirty="0">
                <a:solidFill>
                  <a:schemeClr val="accent2"/>
                </a:solidFill>
              </a:rPr>
              <a:t>Settlers of </a:t>
            </a:r>
            <a:r>
              <a:rPr lang="en-US" i="1" dirty="0" err="1">
                <a:solidFill>
                  <a:schemeClr val="accent2"/>
                </a:solidFill>
              </a:rPr>
              <a:t>Catan</a:t>
            </a:r>
            <a:r>
              <a:rPr lang="en-US" dirty="0">
                <a:solidFill>
                  <a:schemeClr val="accent2"/>
                </a:solidFill>
              </a:rPr>
              <a:t>, or </a:t>
            </a:r>
            <a:r>
              <a:rPr lang="en-US" i="1" dirty="0">
                <a:solidFill>
                  <a:schemeClr val="accent2"/>
                </a:solidFill>
              </a:rPr>
              <a:t>Dominion</a:t>
            </a:r>
            <a:r>
              <a:rPr lang="en-US" dirty="0">
                <a:solidFill>
                  <a:schemeClr val="accent2"/>
                </a:solidFill>
              </a:rPr>
              <a:t>.  Today, the list of games that brings people together to socialize and strategize is nearly endless, and that means there’s a game out there for everyone.  </a:t>
            </a:r>
            <a:r>
              <a:rPr lang="en-US" dirty="0">
                <a:solidFill>
                  <a:srgbClr val="7030A0"/>
                </a:solidFill>
              </a:rPr>
              <a:t>There should be a board games club at </a:t>
            </a:r>
            <a:r>
              <a:rPr lang="en-US" dirty="0" smtClean="0">
                <a:solidFill>
                  <a:srgbClr val="7030A0"/>
                </a:solidFill>
              </a:rPr>
              <a:t>CAVA </a:t>
            </a:r>
            <a:r>
              <a:rPr lang="en-US" dirty="0">
                <a:solidFill>
                  <a:srgbClr val="7030A0"/>
                </a:solidFill>
              </a:rPr>
              <a:t>High School because it would be a wide variety of students together, board games help students learn creative and strategic thinking, and it would help Husky House remain a dedicated study hall.  </a:t>
            </a:r>
          </a:p>
          <a:p>
            <a:endParaRPr lang="en-US" dirty="0">
              <a:solidFill>
                <a:srgbClr val="7030A0"/>
              </a:solidFill>
            </a:endParaRPr>
          </a:p>
        </p:txBody>
      </p:sp>
    </p:spTree>
    <p:extLst>
      <p:ext uri="{BB962C8B-B14F-4D97-AF65-F5344CB8AC3E}">
        <p14:creationId xmlns:p14="http://schemas.microsoft.com/office/powerpoint/2010/main" val="409372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6705600" cy="5486400"/>
          </a:xfrm>
        </p:spPr>
        <p:txBody>
          <a:bodyPr>
            <a:noAutofit/>
          </a:bodyPr>
          <a:lstStyle/>
          <a:p>
            <a:pPr marL="109728" indent="0">
              <a:buNone/>
            </a:pPr>
            <a:r>
              <a:rPr lang="en-US" sz="1700" dirty="0" smtClean="0"/>
              <a:t>Essays </a:t>
            </a:r>
            <a:r>
              <a:rPr lang="en-US" sz="1700" dirty="0"/>
              <a:t>and presentations </a:t>
            </a:r>
            <a:r>
              <a:rPr lang="en-US" sz="1700" u="sng" dirty="0"/>
              <a:t>must</a:t>
            </a:r>
            <a:r>
              <a:rPr lang="en-US" sz="1700" dirty="0"/>
              <a:t> begin with a “hook.”  You want to </a:t>
            </a:r>
            <a:r>
              <a:rPr lang="en-US" sz="1700" u="sng" dirty="0">
                <a:solidFill>
                  <a:schemeClr val="accent3"/>
                </a:solidFill>
              </a:rPr>
              <a:t>seize</a:t>
            </a:r>
            <a:r>
              <a:rPr lang="en-US" sz="1700" dirty="0">
                <a:solidFill>
                  <a:schemeClr val="accent3"/>
                </a:solidFill>
              </a:rPr>
              <a:t> your readers’ attention </a:t>
            </a:r>
            <a:r>
              <a:rPr lang="en-US" sz="1700" dirty="0"/>
              <a:t>with an amazingly creative opening.  Hooks help you connect with your readers by making a </a:t>
            </a:r>
            <a:r>
              <a:rPr lang="en-US" sz="1700" dirty="0">
                <a:solidFill>
                  <a:schemeClr val="accent3"/>
                </a:solidFill>
              </a:rPr>
              <a:t>strong first impression </a:t>
            </a:r>
            <a:r>
              <a:rPr lang="en-US" sz="1700" dirty="0"/>
              <a:t>and showing them that you really do care about your topic and your writing.   </a:t>
            </a:r>
            <a:endParaRPr lang="en-US" sz="1700" dirty="0" smtClean="0"/>
          </a:p>
          <a:p>
            <a:pPr marL="109728" indent="0">
              <a:buNone/>
            </a:pPr>
            <a:endParaRPr lang="en-US" sz="1700" dirty="0" smtClean="0"/>
          </a:p>
          <a:p>
            <a:pPr marL="109728" indent="0">
              <a:buNone/>
            </a:pPr>
            <a:r>
              <a:rPr lang="en-US" sz="1700" b="1" dirty="0" smtClean="0"/>
              <a:t>Here </a:t>
            </a:r>
            <a:r>
              <a:rPr lang="en-US" sz="1700" b="1" dirty="0"/>
              <a:t>are several options to consider when creating a hook</a:t>
            </a:r>
            <a:r>
              <a:rPr lang="en-US" sz="1700" b="1" dirty="0" smtClean="0"/>
              <a:t>…</a:t>
            </a:r>
            <a:endParaRPr lang="en-US" sz="1700" b="1" dirty="0"/>
          </a:p>
          <a:p>
            <a:pPr marL="109728" indent="0">
              <a:buNone/>
            </a:pPr>
            <a:r>
              <a:rPr lang="en-US" sz="1700" dirty="0" smtClean="0"/>
              <a:t>-Start </a:t>
            </a:r>
            <a:r>
              <a:rPr lang="en-US" sz="1700" dirty="0"/>
              <a:t>with a personal anecdote or story (could be intriguing, humorous, or bizarre)</a:t>
            </a:r>
          </a:p>
          <a:p>
            <a:pPr marL="109728" indent="0">
              <a:buNone/>
            </a:pPr>
            <a:r>
              <a:rPr lang="en-US" sz="1700" dirty="0" smtClean="0"/>
              <a:t>-Inform </a:t>
            </a:r>
            <a:r>
              <a:rPr lang="en-US" sz="1700" dirty="0"/>
              <a:t>your reader with an astonishing fact or statistic</a:t>
            </a:r>
          </a:p>
          <a:p>
            <a:pPr marL="109728" indent="0">
              <a:buNone/>
            </a:pPr>
            <a:r>
              <a:rPr lang="en-US" sz="1700" dirty="0" smtClean="0"/>
              <a:t>-Start </a:t>
            </a:r>
            <a:r>
              <a:rPr lang="en-US" sz="1700" dirty="0"/>
              <a:t>with a powerful and relevant quote</a:t>
            </a:r>
          </a:p>
          <a:p>
            <a:pPr marL="109728" indent="0">
              <a:buNone/>
            </a:pPr>
            <a:r>
              <a:rPr lang="en-US" sz="1700" dirty="0" smtClean="0"/>
              <a:t>-Connect </a:t>
            </a:r>
            <a:r>
              <a:rPr lang="en-US" sz="1700" dirty="0"/>
              <a:t>to the audience by connecting to a universal </a:t>
            </a:r>
            <a:r>
              <a:rPr lang="en-US" sz="1700" dirty="0" smtClean="0"/>
              <a:t>experience</a:t>
            </a:r>
          </a:p>
          <a:p>
            <a:pPr marL="109728" indent="0">
              <a:buNone/>
            </a:pPr>
            <a:r>
              <a:rPr lang="en-US" sz="1700" dirty="0" smtClean="0"/>
              <a:t>-Make it relevant by making it local (start with </a:t>
            </a:r>
            <a:r>
              <a:rPr lang="en-US" sz="1700" dirty="0" smtClean="0"/>
              <a:t>California</a:t>
            </a:r>
            <a:r>
              <a:rPr lang="en-US" sz="1700" dirty="0" smtClean="0"/>
              <a:t>, Santa Barbara, CAVA </a:t>
            </a:r>
            <a:r>
              <a:rPr lang="en-US" sz="1700" dirty="0" smtClean="0"/>
              <a:t>High School)</a:t>
            </a:r>
          </a:p>
          <a:p>
            <a:pPr marL="109728" indent="0">
              <a:buNone/>
            </a:pPr>
            <a:r>
              <a:rPr lang="en-US" sz="1700" dirty="0" smtClean="0"/>
              <a:t>-Make </a:t>
            </a:r>
            <a:r>
              <a:rPr lang="en-US" sz="1700" dirty="0"/>
              <a:t>it interesting and high interest for audience (teenagers, or</a:t>
            </a:r>
            <a:r>
              <a:rPr lang="en-US" sz="1700" dirty="0" smtClean="0"/>
              <a:t>…)</a:t>
            </a:r>
            <a:endParaRPr lang="en-US" sz="1700" dirty="0"/>
          </a:p>
        </p:txBody>
      </p:sp>
      <p:sp>
        <p:nvSpPr>
          <p:cNvPr id="2" name="Title 1"/>
          <p:cNvSpPr>
            <a:spLocks noGrp="1"/>
          </p:cNvSpPr>
          <p:nvPr>
            <p:ph type="title"/>
          </p:nvPr>
        </p:nvSpPr>
        <p:spPr>
          <a:xfrm>
            <a:off x="152400" y="0"/>
            <a:ext cx="6096000" cy="1143000"/>
          </a:xfrm>
        </p:spPr>
        <p:txBody>
          <a:bodyPr>
            <a:normAutofit/>
          </a:bodyPr>
          <a:lstStyle/>
          <a:p>
            <a:pPr algn="ctr"/>
            <a:r>
              <a:rPr lang="en-US" dirty="0" smtClean="0"/>
              <a:t>Hook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2400"/>
            <a:ext cx="205874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262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4800600" cy="5058511"/>
          </a:xfrm>
        </p:spPr>
        <p:txBody>
          <a:bodyPr>
            <a:normAutofit fontScale="92500" lnSpcReduction="20000"/>
          </a:bodyPr>
          <a:lstStyle/>
          <a:p>
            <a:pPr marL="114300" indent="0">
              <a:buNone/>
            </a:pPr>
            <a:r>
              <a:rPr lang="en-US" dirty="0" smtClean="0"/>
              <a:t>The </a:t>
            </a:r>
            <a:r>
              <a:rPr lang="en-US" dirty="0">
                <a:solidFill>
                  <a:schemeClr val="accent3"/>
                </a:solidFill>
              </a:rPr>
              <a:t>introduction should be a well-developed </a:t>
            </a:r>
            <a:r>
              <a:rPr lang="en-US" u="sng" dirty="0">
                <a:solidFill>
                  <a:schemeClr val="accent3"/>
                </a:solidFill>
              </a:rPr>
              <a:t>paragraph</a:t>
            </a:r>
            <a:r>
              <a:rPr lang="en-US" dirty="0"/>
              <a:t>, so you should use the “space” between your creative hook and your straight-forward thesis statement to provide your reader with background information.</a:t>
            </a:r>
          </a:p>
          <a:p>
            <a:pPr marL="109728" indent="0">
              <a:buNone/>
            </a:pPr>
            <a:endParaRPr lang="en-US" dirty="0" smtClean="0"/>
          </a:p>
          <a:p>
            <a:pPr marL="109728" indent="0">
              <a:buNone/>
            </a:pPr>
            <a:r>
              <a:rPr lang="en-US" dirty="0" smtClean="0"/>
              <a:t>Ask </a:t>
            </a:r>
            <a:r>
              <a:rPr lang="en-US" dirty="0"/>
              <a:t>yourself:</a:t>
            </a:r>
          </a:p>
          <a:p>
            <a:pPr marL="109728" indent="0">
              <a:buNone/>
            </a:pPr>
            <a:r>
              <a:rPr lang="en-US" dirty="0" smtClean="0"/>
              <a:t>-Is </a:t>
            </a:r>
            <a:r>
              <a:rPr lang="en-US" dirty="0"/>
              <a:t>there specific information that a general audience might need to be </a:t>
            </a:r>
            <a:r>
              <a:rPr lang="en-US" dirty="0">
                <a:solidFill>
                  <a:schemeClr val="accent3"/>
                </a:solidFill>
              </a:rPr>
              <a:t>“caught up to speed”?</a:t>
            </a:r>
          </a:p>
          <a:p>
            <a:pPr marL="109728" indent="0">
              <a:buNone/>
            </a:pPr>
            <a:r>
              <a:rPr lang="en-US" dirty="0" smtClean="0"/>
              <a:t>-Might </a:t>
            </a:r>
            <a:r>
              <a:rPr lang="en-US" dirty="0"/>
              <a:t>the audience need some convincing that this an important/worthwhile topic?</a:t>
            </a:r>
          </a:p>
          <a:p>
            <a:pPr marL="109728" indent="0">
              <a:buNone/>
            </a:pPr>
            <a:r>
              <a:rPr lang="en-US" dirty="0" smtClean="0"/>
              <a:t>-Is </a:t>
            </a:r>
            <a:r>
              <a:rPr lang="en-US" dirty="0"/>
              <a:t>there a way of illustrating some general information about topic through an </a:t>
            </a:r>
            <a:r>
              <a:rPr lang="en-US" dirty="0">
                <a:solidFill>
                  <a:schemeClr val="accent3"/>
                </a:solidFill>
              </a:rPr>
              <a:t>anecdote or statistics </a:t>
            </a:r>
            <a:r>
              <a:rPr lang="en-US" dirty="0"/>
              <a:t>(if you’ve used another strategy in your hook</a:t>
            </a:r>
            <a:r>
              <a:rPr lang="en-US" dirty="0" smtClean="0"/>
              <a:t>)?</a:t>
            </a:r>
            <a:endParaRPr lang="en-US" dirty="0"/>
          </a:p>
        </p:txBody>
      </p:sp>
      <p:sp>
        <p:nvSpPr>
          <p:cNvPr id="3" name="Title 2"/>
          <p:cNvSpPr>
            <a:spLocks noGrp="1"/>
          </p:cNvSpPr>
          <p:nvPr>
            <p:ph type="title"/>
          </p:nvPr>
        </p:nvSpPr>
        <p:spPr/>
        <p:txBody>
          <a:bodyPr>
            <a:normAutofit/>
          </a:bodyPr>
          <a:lstStyle/>
          <a:p>
            <a:r>
              <a:rPr lang="en-US" dirty="0"/>
              <a:t>B</a:t>
            </a:r>
            <a:r>
              <a:rPr lang="en-US" dirty="0" smtClean="0"/>
              <a:t>ackground</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81000"/>
            <a:ext cx="3363686" cy="267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81400"/>
            <a:ext cx="3363685" cy="26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2600" y="3124200"/>
            <a:ext cx="3363686" cy="369332"/>
          </a:xfrm>
          <a:prstGeom prst="rect">
            <a:avLst/>
          </a:prstGeom>
          <a:noFill/>
        </p:spPr>
        <p:txBody>
          <a:bodyPr wrap="square" rtlCol="0">
            <a:spAutoFit/>
          </a:bodyPr>
          <a:lstStyle/>
          <a:p>
            <a:r>
              <a:rPr lang="en-US" dirty="0" smtClean="0"/>
              <a:t>The Acropolis in Greece.  </a:t>
            </a:r>
            <a:endParaRPr lang="en-US" dirty="0"/>
          </a:p>
        </p:txBody>
      </p:sp>
      <p:sp>
        <p:nvSpPr>
          <p:cNvPr id="7" name="TextBox 6"/>
          <p:cNvSpPr txBox="1"/>
          <p:nvPr/>
        </p:nvSpPr>
        <p:spPr>
          <a:xfrm>
            <a:off x="5562599" y="6400800"/>
            <a:ext cx="3363686" cy="307777"/>
          </a:xfrm>
          <a:prstGeom prst="rect">
            <a:avLst/>
          </a:prstGeom>
          <a:noFill/>
        </p:spPr>
        <p:txBody>
          <a:bodyPr wrap="square" rtlCol="0">
            <a:spAutoFit/>
          </a:bodyPr>
          <a:lstStyle/>
          <a:p>
            <a:r>
              <a:rPr lang="en-US" sz="1400" dirty="0" smtClean="0"/>
              <a:t>Zoomed out to show perspective.  </a:t>
            </a:r>
            <a:endParaRPr lang="en-US" sz="1400" dirty="0"/>
          </a:p>
        </p:txBody>
      </p:sp>
    </p:spTree>
    <p:extLst>
      <p:ext uri="{BB962C8B-B14F-4D97-AF65-F5344CB8AC3E}">
        <p14:creationId xmlns:p14="http://schemas.microsoft.com/office/powerpoint/2010/main" val="118760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7848600" cy="990600"/>
          </a:xfrm>
        </p:spPr>
        <p:txBody>
          <a:bodyPr>
            <a:normAutofit/>
          </a:bodyPr>
          <a:lstStyle/>
          <a:p>
            <a:r>
              <a:rPr lang="en-US" sz="2400" b="1" dirty="0" smtClean="0">
                <a:latin typeface="+mn-lt"/>
              </a:rPr>
              <a:t>Example Thesis from literary analysis </a:t>
            </a:r>
            <a:endParaRPr lang="en-US" sz="2400" b="1" dirty="0">
              <a:latin typeface="+mn-lt"/>
            </a:endParaRPr>
          </a:p>
        </p:txBody>
      </p:sp>
      <p:sp>
        <p:nvSpPr>
          <p:cNvPr id="5" name="Content Placeholder 2"/>
          <p:cNvSpPr>
            <a:spLocks noGrp="1"/>
          </p:cNvSpPr>
          <p:nvPr>
            <p:ph idx="1"/>
          </p:nvPr>
        </p:nvSpPr>
        <p:spPr>
          <a:xfrm>
            <a:off x="457200" y="1752600"/>
            <a:ext cx="7620000" cy="4953000"/>
          </a:xfrm>
        </p:spPr>
        <p:txBody>
          <a:bodyPr>
            <a:normAutofit/>
          </a:bodyPr>
          <a:lstStyle/>
          <a:p>
            <a:pPr marL="0" indent="0">
              <a:buNone/>
            </a:pPr>
            <a:r>
              <a:rPr lang="en-US" sz="3200" dirty="0" smtClean="0">
                <a:solidFill>
                  <a:schemeClr val="tx2"/>
                </a:solidFill>
              </a:rPr>
              <a:t>In </a:t>
            </a:r>
            <a:r>
              <a:rPr lang="en-US" sz="3200" dirty="0">
                <a:solidFill>
                  <a:schemeClr val="tx2"/>
                </a:solidFill>
              </a:rPr>
              <a:t>the play </a:t>
            </a:r>
            <a:r>
              <a:rPr lang="en-US" sz="3200" i="1" dirty="0">
                <a:solidFill>
                  <a:schemeClr val="tx2"/>
                </a:solidFill>
              </a:rPr>
              <a:t>Romeo and Juliet </a:t>
            </a:r>
            <a:r>
              <a:rPr lang="en-US" sz="3200" dirty="0">
                <a:solidFill>
                  <a:schemeClr val="tx2"/>
                </a:solidFill>
              </a:rPr>
              <a:t>William Shakespeare </a:t>
            </a:r>
            <a:r>
              <a:rPr lang="en-US" sz="3200" dirty="0" smtClean="0">
                <a:solidFill>
                  <a:schemeClr val="accent2"/>
                </a:solidFill>
              </a:rPr>
              <a:t>conveys his </a:t>
            </a:r>
            <a:r>
              <a:rPr lang="en-US" sz="3200" dirty="0">
                <a:solidFill>
                  <a:schemeClr val="accent2"/>
                </a:solidFill>
              </a:rPr>
              <a:t>theme, the danger of acting hastily</a:t>
            </a:r>
            <a:r>
              <a:rPr lang="en-US" sz="3200" dirty="0"/>
              <a:t>, </a:t>
            </a:r>
            <a:r>
              <a:rPr lang="en-US" sz="3200" dirty="0">
                <a:solidFill>
                  <a:schemeClr val="accent6"/>
                </a:solidFill>
              </a:rPr>
              <a:t>through his characterization of Romeo and extensive use of foreshadowing</a:t>
            </a:r>
            <a:r>
              <a:rPr lang="en-US" sz="3200" dirty="0" smtClean="0">
                <a:solidFill>
                  <a:schemeClr val="accent6"/>
                </a:solidFill>
              </a:rPr>
              <a:t>.</a:t>
            </a:r>
          </a:p>
          <a:p>
            <a:pPr marL="0" indent="0">
              <a:buNone/>
            </a:pPr>
            <a:endParaRPr lang="en-US" sz="3200" dirty="0"/>
          </a:p>
          <a:p>
            <a:pPr marL="0" indent="0">
              <a:buNone/>
            </a:pPr>
            <a:r>
              <a:rPr lang="en-US" sz="3200" dirty="0" smtClean="0">
                <a:solidFill>
                  <a:schemeClr val="tx2"/>
                </a:solidFill>
              </a:rPr>
              <a:t>Title and Author</a:t>
            </a:r>
            <a:r>
              <a:rPr lang="en-US" sz="3200" dirty="0" smtClean="0"/>
              <a:t>, </a:t>
            </a:r>
            <a:r>
              <a:rPr lang="en-US" sz="3200" dirty="0" smtClean="0">
                <a:solidFill>
                  <a:schemeClr val="accent2"/>
                </a:solidFill>
              </a:rPr>
              <a:t>Theme</a:t>
            </a:r>
            <a:r>
              <a:rPr lang="en-US" sz="3200" dirty="0" smtClean="0"/>
              <a:t>, </a:t>
            </a:r>
            <a:r>
              <a:rPr lang="en-US" sz="3200" dirty="0" smtClean="0">
                <a:solidFill>
                  <a:schemeClr val="accent6"/>
                </a:solidFill>
              </a:rPr>
              <a:t>Literary Devices</a:t>
            </a:r>
            <a:endParaRPr lang="en-US" sz="3200" dirty="0">
              <a:solidFill>
                <a:schemeClr val="accent6"/>
              </a:solidFill>
            </a:endParaRPr>
          </a:p>
        </p:txBody>
      </p:sp>
      <p:sp>
        <p:nvSpPr>
          <p:cNvPr id="2" name="Striped Right Arrow 1"/>
          <p:cNvSpPr/>
          <p:nvPr/>
        </p:nvSpPr>
        <p:spPr>
          <a:xfrm>
            <a:off x="685800" y="5410200"/>
            <a:ext cx="6858000" cy="609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748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7848600" cy="990600"/>
          </a:xfrm>
        </p:spPr>
        <p:txBody>
          <a:bodyPr>
            <a:normAutofit/>
          </a:bodyPr>
          <a:lstStyle/>
          <a:p>
            <a:r>
              <a:rPr lang="en-US" sz="2400" b="1" dirty="0" smtClean="0">
                <a:latin typeface="+mn-lt"/>
              </a:rPr>
              <a:t>Another Example Thesis from a literary analysis  </a:t>
            </a:r>
            <a:endParaRPr lang="en-US" sz="2400" b="1" dirty="0">
              <a:latin typeface="+mn-lt"/>
            </a:endParaRPr>
          </a:p>
        </p:txBody>
      </p:sp>
      <p:sp>
        <p:nvSpPr>
          <p:cNvPr id="5" name="Content Placeholder 2"/>
          <p:cNvSpPr>
            <a:spLocks noGrp="1"/>
          </p:cNvSpPr>
          <p:nvPr>
            <p:ph idx="1"/>
          </p:nvPr>
        </p:nvSpPr>
        <p:spPr>
          <a:xfrm>
            <a:off x="533400" y="1676400"/>
            <a:ext cx="7620000" cy="4953000"/>
          </a:xfrm>
        </p:spPr>
        <p:txBody>
          <a:bodyPr>
            <a:normAutofit/>
          </a:bodyPr>
          <a:lstStyle/>
          <a:p>
            <a:pPr marL="0" indent="0">
              <a:buNone/>
            </a:pPr>
            <a:r>
              <a:rPr lang="en-US" sz="3200" dirty="0" smtClean="0">
                <a:solidFill>
                  <a:schemeClr val="tx2"/>
                </a:solidFill>
              </a:rPr>
              <a:t>In the short story </a:t>
            </a:r>
            <a:r>
              <a:rPr lang="en-US" sz="3200" i="1" dirty="0" smtClean="0">
                <a:solidFill>
                  <a:schemeClr val="tx2"/>
                </a:solidFill>
              </a:rPr>
              <a:t>The Scarlet Ibis </a:t>
            </a:r>
            <a:r>
              <a:rPr lang="en-US" sz="3200" dirty="0" smtClean="0">
                <a:solidFill>
                  <a:schemeClr val="tx2"/>
                </a:solidFill>
              </a:rPr>
              <a:t>James Hurst </a:t>
            </a:r>
            <a:r>
              <a:rPr lang="en-US" sz="3200" dirty="0" smtClean="0">
                <a:solidFill>
                  <a:schemeClr val="accent2"/>
                </a:solidFill>
              </a:rPr>
              <a:t>portrays his theme, the cost of ambition</a:t>
            </a:r>
            <a:r>
              <a:rPr lang="en-US" sz="3200" dirty="0" smtClean="0"/>
              <a:t>, </a:t>
            </a:r>
            <a:r>
              <a:rPr lang="en-US" sz="3200" dirty="0" smtClean="0">
                <a:solidFill>
                  <a:schemeClr val="accent6"/>
                </a:solidFill>
              </a:rPr>
              <a:t>through the characterization of the narrator and the symbol of the Ibis</a:t>
            </a:r>
            <a:r>
              <a:rPr lang="en-US" sz="3200" dirty="0" smtClean="0"/>
              <a:t>.  </a:t>
            </a:r>
          </a:p>
          <a:p>
            <a:pPr marL="0" indent="0">
              <a:buNone/>
            </a:pPr>
            <a:endParaRPr lang="en-US" sz="3200" dirty="0"/>
          </a:p>
          <a:p>
            <a:pPr marL="0" indent="0">
              <a:buNone/>
            </a:pPr>
            <a:r>
              <a:rPr lang="en-US" sz="3200" dirty="0" smtClean="0">
                <a:solidFill>
                  <a:schemeClr val="tx2"/>
                </a:solidFill>
              </a:rPr>
              <a:t>Title and Author</a:t>
            </a:r>
            <a:r>
              <a:rPr lang="en-US" sz="3200" dirty="0" smtClean="0"/>
              <a:t>, </a:t>
            </a:r>
            <a:r>
              <a:rPr lang="en-US" sz="3200" dirty="0" smtClean="0">
                <a:solidFill>
                  <a:schemeClr val="accent2"/>
                </a:solidFill>
              </a:rPr>
              <a:t>Theme</a:t>
            </a:r>
            <a:r>
              <a:rPr lang="en-US" sz="3200" dirty="0" smtClean="0"/>
              <a:t>, </a:t>
            </a:r>
            <a:r>
              <a:rPr lang="en-US" sz="3200" dirty="0" smtClean="0">
                <a:solidFill>
                  <a:schemeClr val="accent6"/>
                </a:solidFill>
              </a:rPr>
              <a:t>Literary Devices</a:t>
            </a:r>
            <a:endParaRPr lang="en-US" sz="3200" dirty="0">
              <a:solidFill>
                <a:schemeClr val="accent6"/>
              </a:solidFill>
            </a:endParaRPr>
          </a:p>
        </p:txBody>
      </p:sp>
      <p:sp>
        <p:nvSpPr>
          <p:cNvPr id="2" name="Striped Right Arrow 1"/>
          <p:cNvSpPr/>
          <p:nvPr/>
        </p:nvSpPr>
        <p:spPr>
          <a:xfrm>
            <a:off x="685800" y="4953000"/>
            <a:ext cx="6858000" cy="609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76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914400"/>
          </a:xfrm>
        </p:spPr>
        <p:txBody>
          <a:bodyPr/>
          <a:lstStyle/>
          <a:p>
            <a:r>
              <a:rPr lang="en-US" dirty="0" smtClean="0"/>
              <a:t>An Example of MLA Citation</a:t>
            </a:r>
            <a:endParaRPr lang="en-US" dirty="0"/>
          </a:p>
        </p:txBody>
      </p:sp>
      <p:sp>
        <p:nvSpPr>
          <p:cNvPr id="3" name="Content Placeholder 2"/>
          <p:cNvSpPr>
            <a:spLocks noGrp="1"/>
          </p:cNvSpPr>
          <p:nvPr>
            <p:ph idx="1"/>
          </p:nvPr>
        </p:nvSpPr>
        <p:spPr/>
        <p:txBody>
          <a:bodyPr>
            <a:normAutofit/>
          </a:bodyPr>
          <a:lstStyle/>
          <a:p>
            <a:pPr marL="0" indent="0">
              <a:buNone/>
            </a:pPr>
            <a:r>
              <a:rPr lang="en-US" b="0" dirty="0"/>
              <a:t>This becomes apparent following his first encounter with </a:t>
            </a:r>
            <a:r>
              <a:rPr lang="en-US" b="0" dirty="0" err="1"/>
              <a:t>Nika</a:t>
            </a:r>
            <a:r>
              <a:rPr lang="en-US" b="0" dirty="0"/>
              <a:t>, when he thinks to himself, </a:t>
            </a:r>
            <a:r>
              <a:rPr lang="en-US" b="0" dirty="0">
                <a:solidFill>
                  <a:schemeClr val="accent3"/>
                </a:solidFill>
              </a:rPr>
              <a:t>“She was harmless. Mildly offensive, definitely intrusive, but no different than a thousand other spoiled teenage girls when it came to things like Indian identity or, say, the fact that she was sporting dyed red hair” </a:t>
            </a:r>
            <a:r>
              <a:rPr lang="en-US" b="0" dirty="0">
                <a:solidFill>
                  <a:schemeClr val="accent5"/>
                </a:solidFill>
              </a:rPr>
              <a:t>(Smith 22). </a:t>
            </a:r>
            <a:r>
              <a:rPr lang="en-US" b="0" dirty="0"/>
              <a:t>These contentions were based solely off of one brief interaction with </a:t>
            </a:r>
            <a:r>
              <a:rPr lang="en-US" b="0" dirty="0" err="1"/>
              <a:t>Nika</a:t>
            </a:r>
            <a:r>
              <a:rPr lang="en-US" b="0" dirty="0"/>
              <a:t>. We find out these </a:t>
            </a:r>
            <a:r>
              <a:rPr lang="en-US" b="0" dirty="0" smtClean="0"/>
              <a:t>judgments </a:t>
            </a:r>
            <a:r>
              <a:rPr lang="en-US" b="0" dirty="0"/>
              <a:t>were incorrect following the climax of the story when he realizes her hair was in fact authentic, crimson locks</a:t>
            </a:r>
            <a:r>
              <a:rPr lang="en-US" b="0" dirty="0" smtClean="0"/>
              <a:t>.</a:t>
            </a:r>
          </a:p>
          <a:p>
            <a:endParaRPr lang="en-US" dirty="0"/>
          </a:p>
          <a:p>
            <a:pPr marL="0" indent="0">
              <a:buNone/>
            </a:pPr>
            <a:r>
              <a:rPr lang="en-US" b="0" dirty="0" smtClean="0"/>
              <a:t>(Author’s Last Name &amp; Page Number) = (Smith 22).  </a:t>
            </a:r>
          </a:p>
        </p:txBody>
      </p:sp>
    </p:spTree>
    <p:extLst>
      <p:ext uri="{BB962C8B-B14F-4D97-AF65-F5344CB8AC3E}">
        <p14:creationId xmlns:p14="http://schemas.microsoft.com/office/powerpoint/2010/main" val="193358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7848600" cy="990600"/>
          </a:xfrm>
        </p:spPr>
        <p:txBody>
          <a:bodyPr>
            <a:normAutofit/>
          </a:bodyPr>
          <a:lstStyle/>
          <a:p>
            <a:r>
              <a:rPr lang="en-US" sz="1600" dirty="0">
                <a:solidFill>
                  <a:schemeClr val="tx1"/>
                </a:solidFill>
                <a:latin typeface="+mn-lt"/>
              </a:rPr>
              <a:t>Thesis: In the play </a:t>
            </a:r>
            <a:r>
              <a:rPr lang="en-US" sz="1600" i="1" dirty="0">
                <a:solidFill>
                  <a:schemeClr val="tx1"/>
                </a:solidFill>
                <a:latin typeface="+mn-lt"/>
              </a:rPr>
              <a:t>Romeo and Juliet </a:t>
            </a:r>
            <a:r>
              <a:rPr lang="en-US" sz="1600" dirty="0">
                <a:solidFill>
                  <a:schemeClr val="tx1"/>
                </a:solidFill>
                <a:latin typeface="+mn-lt"/>
              </a:rPr>
              <a:t>William Shakespeare establishes his theme, the danger of acting hastily, through </a:t>
            </a:r>
            <a:r>
              <a:rPr lang="en-US" sz="1600" dirty="0" smtClean="0">
                <a:solidFill>
                  <a:schemeClr val="tx1"/>
                </a:solidFill>
                <a:latin typeface="+mn-lt"/>
              </a:rPr>
              <a:t>his </a:t>
            </a:r>
            <a:r>
              <a:rPr lang="en-US" sz="1600" u="sng" dirty="0" smtClean="0">
                <a:solidFill>
                  <a:schemeClr val="tx1"/>
                </a:solidFill>
                <a:latin typeface="+mn-lt"/>
              </a:rPr>
              <a:t>characterization </a:t>
            </a:r>
            <a:r>
              <a:rPr lang="en-US" sz="1600" u="sng" dirty="0">
                <a:solidFill>
                  <a:schemeClr val="tx1"/>
                </a:solidFill>
                <a:latin typeface="+mn-lt"/>
              </a:rPr>
              <a:t>of Romeo</a:t>
            </a:r>
            <a:r>
              <a:rPr lang="en-US" sz="1600" dirty="0">
                <a:solidFill>
                  <a:schemeClr val="tx1"/>
                </a:solidFill>
                <a:latin typeface="+mn-lt"/>
              </a:rPr>
              <a:t> and extensive use of foreshadowing</a:t>
            </a:r>
            <a:r>
              <a:rPr lang="en-US" sz="1600" dirty="0">
                <a:latin typeface="+mn-lt"/>
              </a:rPr>
              <a:t>.</a:t>
            </a:r>
          </a:p>
        </p:txBody>
      </p:sp>
      <p:sp>
        <p:nvSpPr>
          <p:cNvPr id="5" name="Content Placeholder 2"/>
          <p:cNvSpPr>
            <a:spLocks noGrp="1"/>
          </p:cNvSpPr>
          <p:nvPr>
            <p:ph idx="1"/>
          </p:nvPr>
        </p:nvSpPr>
        <p:spPr>
          <a:xfrm>
            <a:off x="685800" y="1676400"/>
            <a:ext cx="7086600" cy="4953000"/>
          </a:xfrm>
        </p:spPr>
        <p:txBody>
          <a:bodyPr>
            <a:normAutofit fontScale="55000" lnSpcReduction="20000"/>
          </a:bodyPr>
          <a:lstStyle/>
          <a:p>
            <a:pPr marL="114300" indent="0">
              <a:buNone/>
            </a:pPr>
            <a:r>
              <a:rPr lang="en-US" sz="2300" b="0" dirty="0"/>
              <a:t>	</a:t>
            </a:r>
            <a:r>
              <a:rPr lang="en-US" sz="3300" b="0" dirty="0" smtClean="0"/>
              <a:t>Romeo</a:t>
            </a:r>
            <a:r>
              <a:rPr lang="en-US" sz="3300" b="0" dirty="0"/>
              <a:t>, more than any other character in the entire play, jumps into action without first considering possible consequences.  For instance, Juliet is shocked when she discovers Romeo has risked his life by trespassing in the orchard outside of her balcony.  She warns him, “If any of my kinsman find thee here…they will murder thee.”  But Romeo downplays the danger saying, “I have night’s cloak to hide me from their eyes” </a:t>
            </a:r>
            <a:r>
              <a:rPr lang="en-US" sz="3300" b="0" dirty="0">
                <a:solidFill>
                  <a:srgbClr val="FF0000"/>
                </a:solidFill>
              </a:rPr>
              <a:t>(</a:t>
            </a:r>
            <a:r>
              <a:rPr lang="en-US" sz="3300" b="0" dirty="0" smtClean="0">
                <a:solidFill>
                  <a:srgbClr val="FF0000"/>
                </a:solidFill>
              </a:rPr>
              <a:t>Shakespeare 25</a:t>
            </a:r>
            <a:r>
              <a:rPr lang="en-US" sz="3300" b="0" dirty="0">
                <a:solidFill>
                  <a:srgbClr val="FF0000"/>
                </a:solidFill>
              </a:rPr>
              <a:t>).</a:t>
            </a:r>
            <a:r>
              <a:rPr lang="en-US" sz="3300" b="0" dirty="0"/>
              <a:t> </a:t>
            </a:r>
            <a:r>
              <a:rPr lang="en-US" sz="3300" b="0" dirty="0" smtClean="0"/>
              <a:t> </a:t>
            </a:r>
            <a:r>
              <a:rPr lang="en-US" sz="3300" dirty="0">
                <a:solidFill>
                  <a:srgbClr val="00B0F0"/>
                </a:solidFill>
              </a:rPr>
              <a:t>Shakespeare’s characterization of Romeo as a risk taker is a central part of the balcony scene.  Romeo’s daring actions add to the romance of the famous scene, but when he dismisses Juliet’s level-headed warning so quickly it becomes obvious that Romeo’s shortsightedness will become his fatal flaw. </a:t>
            </a:r>
            <a:r>
              <a:rPr lang="en-US" sz="3300" b="0" dirty="0"/>
              <a:t> In the next scene, it is clear that Friar Lawrence does not believe that Romeo could have fallen in love so quickly, but he agrees to perform the wedding ceremony hoping that a marriage could end the feud between the </a:t>
            </a:r>
            <a:r>
              <a:rPr lang="en-US" sz="3300" b="0" dirty="0" err="1"/>
              <a:t>Capulets</a:t>
            </a:r>
            <a:r>
              <a:rPr lang="en-US" sz="3300" b="0" dirty="0"/>
              <a:t> and the </a:t>
            </a:r>
            <a:r>
              <a:rPr lang="en-US" sz="3300" b="0" dirty="0" err="1"/>
              <a:t>Montagues</a:t>
            </a:r>
            <a:r>
              <a:rPr lang="en-US" sz="3300" b="0" dirty="0"/>
              <a:t>.  Romeo is so excited he trips over his own feet as he is running out the door.  The older, wiser Friar warns, “wisely and slow they stumble that run fast” </a:t>
            </a:r>
            <a:r>
              <a:rPr lang="en-US" sz="3300" b="0" dirty="0">
                <a:solidFill>
                  <a:srgbClr val="FF0000"/>
                </a:solidFill>
              </a:rPr>
              <a:t>(Shakespeare 29). </a:t>
            </a:r>
            <a:r>
              <a:rPr lang="en-US" sz="3300" b="0" dirty="0">
                <a:solidFill>
                  <a:srgbClr val="00B0F0"/>
                </a:solidFill>
              </a:rPr>
              <a:t>Shakespeare uses Romeo’s speech and actions to characterize him as consistently reckless.  The Friar’s warning is the clearest indication that Shakespeare telling his audience to “look before you leap” and consider the possible consequences of rash action</a:t>
            </a:r>
            <a:r>
              <a:rPr lang="en-US" sz="3300" b="0" dirty="0"/>
              <a:t>.  </a:t>
            </a:r>
          </a:p>
          <a:p>
            <a:endParaRPr lang="en-US" dirty="0"/>
          </a:p>
        </p:txBody>
      </p:sp>
    </p:spTree>
    <p:extLst>
      <p:ext uri="{BB962C8B-B14F-4D97-AF65-F5344CB8AC3E}">
        <p14:creationId xmlns:p14="http://schemas.microsoft.com/office/powerpoint/2010/main" val="3445983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2114</TotalTime>
  <Words>482</Words>
  <Application>Microsoft Office PowerPoint</Application>
  <PresentationFormat>On-screen Show (4:3)</PresentationFormat>
  <Paragraphs>75</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Adjacency</vt:lpstr>
      <vt:lpstr>Literary Analysis Format and Examples</vt:lpstr>
      <vt:lpstr>PowerPoint Presentation</vt:lpstr>
      <vt:lpstr>Example Introduction with Hook, Background, and Thesis</vt:lpstr>
      <vt:lpstr>Hook</vt:lpstr>
      <vt:lpstr>Background</vt:lpstr>
      <vt:lpstr>Example Thesis from literary analysis </vt:lpstr>
      <vt:lpstr>Another Example Thesis from a literary analysis  </vt:lpstr>
      <vt:lpstr>An Example of MLA Citation</vt:lpstr>
      <vt:lpstr>Thesis: In the play Romeo and Juliet William Shakespeare establishes his theme, the danger of acting hastily, through his characterization of Romeo and extensive use of foreshadowing.</vt:lpstr>
      <vt:lpstr>PowerPoint Presentation</vt:lpstr>
    </vt:vector>
  </TitlesOfParts>
  <Company>Anoka-Hennepin ISD11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jfolgate</cp:lastModifiedBy>
  <cp:revision>7</cp:revision>
  <dcterms:created xsi:type="dcterms:W3CDTF">2015-03-26T20:54:01Z</dcterms:created>
  <dcterms:modified xsi:type="dcterms:W3CDTF">2017-04-11T16:04:13Z</dcterms:modified>
</cp:coreProperties>
</file>